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036D3E1-0AF7-4CA3-BA80-C73F6B43158A}" type="datetimeFigureOut">
              <a:rPr lang="en-US" smtClean="0"/>
              <a:t>12/2/2019</a:t>
            </a:fld>
            <a:endParaRPr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A32AEC2-D110-4E9D-99EA-4B3EDC94C49C}" type="slidenum">
              <a:rPr lang="fr-FR" smtClean="0"/>
              <a:t>‹#›</a:t>
            </a:fld>
            <a:endParaRPr lang="fr-F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Nationalit%C3%A9_fran%C3%A7aise" TargetMode="External"/><Relationship Id="rId2" Type="http://schemas.openxmlformats.org/officeDocument/2006/relationships/hyperlink" Target="https://fr.wikipedia.org/wiki/Litt%C3%A9rature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hyperlink" Target="https://fr.wikipedia.org/wiki/Fran%C3%A7ai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541434" cy="2209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L’IDENTITE DE FEMMES DANSLA LITTERATURE FRANCOPHONE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 descr="C:\Users\adminsjc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743200"/>
            <a:ext cx="87630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LE FÉMINISME   MUSULMAN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7543800" cy="5078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l’auteure a traité cet aspect comme un sujet 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significatif</a:t>
            </a:r>
          </a:p>
          <a:p>
            <a:pPr>
              <a:buFont typeface="Wingdings" pitchFamily="2" charset="2"/>
              <a:buChar char="v"/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C’est un aspect, très essentiel à travers le monde 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entier</a:t>
            </a:r>
          </a:p>
          <a:p>
            <a:pPr>
              <a:buFont typeface="Wingdings" pitchFamily="2" charset="2"/>
              <a:buChar char="v"/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une manifestation qui défend les droits des 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femmes</a:t>
            </a:r>
          </a:p>
          <a:p>
            <a:pPr>
              <a:buFont typeface="Wingdings" pitchFamily="2" charset="2"/>
              <a:buChar char="v"/>
            </a:pPr>
            <a:endParaRPr lang="fr-FR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Il y a une expression dit par le prophète :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« </a:t>
            </a:r>
            <a:r>
              <a:rPr lang="fr-FR" b="1" i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Le meilleur d’entre vous est celui qui se comporte de la meilleure façon avec son épouse </a:t>
            </a:r>
            <a:r>
              <a:rPr lang="fr-FR" b="1" dirty="0">
                <a:latin typeface="Andalus" pitchFamily="18" charset="-78"/>
                <a:cs typeface="Andalus" pitchFamily="18" charset="-78"/>
              </a:rPr>
              <a:t>».  Mais les hommes qui sont toujours machistes, ont tourné l’Islam selon leur avis.  La religion et ses traditions sont devenus comme un outil pour opprimer et exploiter les femmes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>
                <a:latin typeface="Andalus" pitchFamily="18" charset="-78"/>
                <a:cs typeface="Andalus" pitchFamily="18" charset="-78"/>
              </a:rPr>
              <a:t>les féministes musulmanes doivent anéantir l’idée que les femmes ne sont pas des 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esclaves</a:t>
            </a:r>
          </a:p>
          <a:p>
            <a:pPr>
              <a:buFont typeface="Wingdings" pitchFamily="2" charset="2"/>
              <a:buChar char="v"/>
            </a:pPr>
            <a:endParaRPr lang="fr-FR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fr-FR" b="1" dirty="0" smtClean="0">
                <a:latin typeface="Andalus" pitchFamily="18" charset="-78"/>
                <a:cs typeface="Andalus" pitchFamily="18" charset="-78"/>
              </a:rPr>
              <a:t>Indique </a:t>
            </a:r>
            <a:r>
              <a:rPr lang="fr-FR" b="1" dirty="0">
                <a:latin typeface="Andalus" pitchFamily="18" charset="-78"/>
                <a:cs typeface="Andalus" pitchFamily="18" charset="-78"/>
              </a:rPr>
              <a:t>la condition des femmes en disant : « </a:t>
            </a:r>
            <a:r>
              <a:rPr lang="fr-FR" b="1" i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Ici, on ne vit pas, on subit.  On ne rit pas, on périt chaque jour.</a:t>
            </a:r>
            <a:r>
              <a:rPr lang="fr-FR" b="1" dirty="0">
                <a:latin typeface="Andalus" pitchFamily="18" charset="-78"/>
                <a:cs typeface="Andalus" pitchFamily="18" charset="-78"/>
              </a:rPr>
              <a:t> »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  <a:p>
            <a:endParaRPr lang="fr-FR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76400"/>
            <a:ext cx="7315200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>
                <a:latin typeface="Andalus" pitchFamily="18" charset="-78"/>
                <a:cs typeface="Andalus" pitchFamily="18" charset="-78"/>
              </a:rPr>
              <a:t>L’étude que l’on a faite </a:t>
            </a:r>
            <a:r>
              <a:rPr lang="fr-FR" sz="2400" dirty="0" smtClean="0">
                <a:latin typeface="Andalus" pitchFamily="18" charset="-78"/>
                <a:cs typeface="Andalus" pitchFamily="18" charset="-78"/>
              </a:rPr>
              <a:t>,nous </a:t>
            </a:r>
            <a:r>
              <a:rPr lang="fr-FR" sz="2400" dirty="0">
                <a:latin typeface="Andalus" pitchFamily="18" charset="-78"/>
                <a:cs typeface="Andalus" pitchFamily="18" charset="-78"/>
              </a:rPr>
              <a:t>mène à rendre certaines </a:t>
            </a:r>
            <a:r>
              <a:rPr lang="fr-FR" sz="2400" dirty="0" smtClean="0">
                <a:latin typeface="Andalus" pitchFamily="18" charset="-78"/>
                <a:cs typeface="Andalus" pitchFamily="18" charset="-78"/>
              </a:rPr>
              <a:t>explications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Andalus" pitchFamily="18" charset="-78"/>
                <a:cs typeface="Andalus" pitchFamily="18" charset="-78"/>
              </a:rPr>
              <a:t>C’est de sa vie et de son expérience que Malika </a:t>
            </a:r>
            <a:r>
              <a:rPr lang="fr-FR" sz="2400" dirty="0" err="1">
                <a:latin typeface="Andalus" pitchFamily="18" charset="-78"/>
                <a:cs typeface="Andalus" pitchFamily="18" charset="-78"/>
              </a:rPr>
              <a:t>Mokeddem</a:t>
            </a:r>
            <a:r>
              <a:rPr lang="fr-FR" sz="2400" dirty="0">
                <a:latin typeface="Andalus" pitchFamily="18" charset="-78"/>
                <a:cs typeface="Andalus" pitchFamily="18" charset="-78"/>
              </a:rPr>
              <a:t> a tiré ce </a:t>
            </a:r>
            <a:r>
              <a:rPr lang="fr-FR" sz="2400" dirty="0" smtClean="0">
                <a:latin typeface="Andalus" pitchFamily="18" charset="-78"/>
                <a:cs typeface="Andalus" pitchFamily="18" charset="-78"/>
              </a:rPr>
              <a:t>roman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Andalus" pitchFamily="18" charset="-78"/>
                <a:cs typeface="Andalus" pitchFamily="18" charset="-78"/>
              </a:rPr>
              <a:t>A travers Leila, le personnage principal, l’écrivaine a lutté contre l’oppression féminine. 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Andalus" pitchFamily="18" charset="-78"/>
                <a:cs typeface="Andalus" pitchFamily="18" charset="-78"/>
              </a:rPr>
              <a:t>Ainsi, l’auteure Malika </a:t>
            </a:r>
            <a:r>
              <a:rPr lang="fr-FR" sz="2400" dirty="0" err="1">
                <a:latin typeface="Andalus" pitchFamily="18" charset="-78"/>
                <a:cs typeface="Andalus" pitchFamily="18" charset="-78"/>
              </a:rPr>
              <a:t>Mokeddem</a:t>
            </a:r>
            <a:r>
              <a:rPr lang="fr-FR" sz="2400" dirty="0">
                <a:latin typeface="Andalus" pitchFamily="18" charset="-78"/>
                <a:cs typeface="Andalus" pitchFamily="18" charset="-78"/>
              </a:rPr>
              <a:t> termine son premier roman sur un point de vie positive et réel.</a:t>
            </a:r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876800"/>
            <a:ext cx="42672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685800"/>
            <a:ext cx="4819650" cy="3876675"/>
          </a:xfrm>
          <a:prstGeom prst="rect">
            <a:avLst/>
          </a:prstGeom>
        </p:spPr>
      </p:pic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2971800"/>
            <a:ext cx="31242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LITTERATURE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7391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La </a:t>
            </a:r>
            <a:r>
              <a:rPr lang="en-US" sz="3200" b="1" dirty="0" err="1"/>
              <a:t>littérature</a:t>
            </a:r>
            <a:r>
              <a:rPr lang="en-US" sz="3200" b="1" dirty="0"/>
              <a:t> </a:t>
            </a:r>
            <a:r>
              <a:rPr lang="en-US" sz="3200" b="1" dirty="0" err="1"/>
              <a:t>française</a:t>
            </a:r>
            <a:r>
              <a:rPr lang="en-US" sz="3200" dirty="0"/>
              <a:t> </a:t>
            </a:r>
            <a:r>
              <a:rPr lang="en-US" sz="3200" dirty="0" err="1"/>
              <a:t>comprend</a:t>
            </a:r>
            <a:r>
              <a:rPr lang="en-US" sz="3200" dirty="0"/>
              <a:t> l'</a:t>
            </a:r>
            <a:r>
              <a:rPr lang="fr-FR" sz="3200" dirty="0">
                <a:hlinkClick r:id="rId2" tooltip="Littérature"/>
              </a:rPr>
              <a:t>ensemble des œuvres écrites</a:t>
            </a:r>
            <a:r>
              <a:rPr lang="fr-FR" sz="3200" dirty="0"/>
              <a:t> par des auteurs de </a:t>
            </a:r>
            <a:r>
              <a:rPr lang="fr-FR" sz="3200" dirty="0">
                <a:hlinkClick r:id="rId3" tooltip="Nationalité française"/>
              </a:rPr>
              <a:t>nationalité française</a:t>
            </a:r>
            <a:r>
              <a:rPr lang="fr-FR" sz="3200" dirty="0"/>
              <a:t> ou de </a:t>
            </a:r>
            <a:r>
              <a:rPr lang="fr-FR" sz="3200" dirty="0">
                <a:hlinkClick r:id="rId4" tooltip="Français"/>
              </a:rPr>
              <a:t>langue française</a:t>
            </a:r>
            <a:endParaRPr lang="en-US" sz="3200" dirty="0"/>
          </a:p>
          <a:p>
            <a:endParaRPr lang="fr-FR" dirty="0"/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4267200"/>
            <a:ext cx="60960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FRANCOPHILE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143000" y="1600200"/>
            <a:ext cx="5029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>
                <a:latin typeface="Andalus" pitchFamily="18" charset="-78"/>
                <a:cs typeface="Andalus" pitchFamily="18" charset="-78"/>
              </a:rPr>
              <a:t>QUI AIME LA FRANCE ET LES FRANÇAIS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26" name="Picture 2" descr="C:\Users\adminsjc\Desktop\S-Francophonie-850x6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286000"/>
            <a:ext cx="45339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FRANCOPHONE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1"/>
            <a:ext cx="8534400" cy="532453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dirty="0">
                <a:latin typeface="Andalus" pitchFamily="18" charset="-78"/>
                <a:cs typeface="Andalus" pitchFamily="18" charset="-78"/>
              </a:rPr>
              <a:t>Dont la langue officielle ou dominante est le </a:t>
            </a:r>
            <a:r>
              <a:rPr lang="fr-FR" sz="2000" dirty="0" smtClean="0">
                <a:latin typeface="Andalus" pitchFamily="18" charset="-78"/>
                <a:cs typeface="Andalus" pitchFamily="18" charset="-78"/>
              </a:rPr>
              <a:t>français</a:t>
            </a:r>
          </a:p>
          <a:p>
            <a:pPr>
              <a:buFont typeface="Wingdings" pitchFamily="2" charset="2"/>
              <a:buChar char="q"/>
            </a:pPr>
            <a:endParaRPr lang="fr-F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fr-FR" sz="2000" dirty="0">
                <a:latin typeface="Andalus" pitchFamily="18" charset="-78"/>
                <a:cs typeface="Andalus" pitchFamily="18" charset="-78"/>
              </a:rPr>
              <a:t>Être francophone, c’est d’abord participer d’un ensemble mondial de 275 millions de locuteurs dans une cinquantaine de pays</a:t>
            </a:r>
            <a:r>
              <a:rPr lang="fr-FR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fr-FR" sz="2000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fr-FR" sz="2000" dirty="0">
                <a:latin typeface="Andalus" pitchFamily="18" charset="-78"/>
                <a:cs typeface="Andalus" pitchFamily="18" charset="-78"/>
              </a:rPr>
              <a:t>Être francophone, c’est parler une langue de commerce, de science, de diplomatie, de technique, de création. </a:t>
            </a:r>
            <a:endParaRPr lang="fr-FR" sz="2000" dirty="0" smtClean="0">
              <a:latin typeface="Andalus" pitchFamily="18" charset="-78"/>
              <a:cs typeface="Andalus" pitchFamily="18" charset="-78"/>
            </a:endParaRPr>
          </a:p>
          <a:p>
            <a:endParaRPr lang="fr-FR" sz="2000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fr-FR" sz="2000" dirty="0">
                <a:latin typeface="Andalus" pitchFamily="18" charset="-78"/>
                <a:cs typeface="Andalus" pitchFamily="18" charset="-78"/>
              </a:rPr>
              <a:t>Être francophone, c’est faire partie de l’une des dix ou douze langues internationales autour desquelles s’organise un nouvel art de vivre transnational</a:t>
            </a:r>
            <a:r>
              <a:rPr lang="fr-FR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fr-FR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fr-FR" sz="2000" dirty="0">
                <a:latin typeface="Andalus" pitchFamily="18" charset="-78"/>
                <a:cs typeface="Andalus" pitchFamily="18" charset="-78"/>
              </a:rPr>
              <a:t>Ce sont les langues qui forment désormais les grandes frontières de notre temps. L’une d’elles, c’est le français</a:t>
            </a:r>
            <a:r>
              <a:rPr lang="fr-FR" sz="20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>
              <a:buFont typeface="Wingdings" pitchFamily="2" charset="2"/>
              <a:buChar char="q"/>
            </a:pPr>
            <a:endParaRPr lang="fr-FR" sz="2000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q"/>
            </a:pPr>
            <a:r>
              <a:rPr lang="fr-FR" sz="2000" dirty="0">
                <a:latin typeface="Andalus" pitchFamily="18" charset="-78"/>
                <a:cs typeface="Andalus" pitchFamily="18" charset="-78"/>
              </a:rPr>
              <a:t>Être francophone, c’est aussi participer d’un ensemble multiculturel où le français est l’élément unificateur et son principe dynamique.</a:t>
            </a:r>
          </a:p>
          <a:p>
            <a:endParaRPr lang="fr-FR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rancophone countri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381000"/>
            <a:ext cx="2743200" cy="21585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457200"/>
            <a:ext cx="3581400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29 PAYS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6">
                    <a:lumMod val="10000"/>
                  </a:schemeClr>
                </a:solidFill>
              </a:rPr>
              <a:t>13</a:t>
            </a:r>
            <a:r>
              <a:rPr lang="fr-FR" dirty="0" smtClean="0"/>
              <a:t> LANGUE </a:t>
            </a:r>
            <a:r>
              <a:rPr lang="fr-FR" dirty="0" smtClean="0"/>
              <a:t>OFFICIELLE 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6">
                    <a:lumMod val="10000"/>
                  </a:schemeClr>
                </a:solidFill>
              </a:rPr>
              <a:t>16</a:t>
            </a:r>
            <a:r>
              <a:rPr lang="fr-FR" dirty="0" smtClean="0"/>
              <a:t> </a:t>
            </a:r>
            <a:r>
              <a:rPr lang="fr-FR" dirty="0" smtClean="0"/>
              <a:t>LANGUE </a:t>
            </a:r>
            <a:r>
              <a:rPr lang="fr-FR" dirty="0" smtClean="0"/>
              <a:t>CO-OFFICIELLE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447801"/>
            <a:ext cx="1676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CARIBBEAN ISLANDS</a:t>
            </a:r>
          </a:p>
          <a:p>
            <a:pPr fontAlgn="base"/>
            <a:r>
              <a:rPr lang="en-US" sz="1000" dirty="0" smtClean="0"/>
              <a:t>Guadeloupe</a:t>
            </a:r>
            <a:r>
              <a:rPr lang="en-US" sz="1000" dirty="0"/>
              <a:t>,</a:t>
            </a:r>
          </a:p>
          <a:p>
            <a:pPr fontAlgn="base"/>
            <a:r>
              <a:rPr lang="en-US" sz="1000" dirty="0"/>
              <a:t>Martinique</a:t>
            </a:r>
          </a:p>
          <a:p>
            <a:pPr fontAlgn="base"/>
            <a:r>
              <a:rPr lang="en-US" sz="1000" b="1" dirty="0">
                <a:solidFill>
                  <a:srgbClr val="FFFF00"/>
                </a:solidFill>
              </a:rPr>
              <a:t>EUROPE</a:t>
            </a:r>
          </a:p>
          <a:p>
            <a:pPr fontAlgn="base"/>
            <a:r>
              <a:rPr lang="en-US" sz="1000" dirty="0" smtClean="0"/>
              <a:t>France</a:t>
            </a:r>
          </a:p>
          <a:p>
            <a:pPr fontAlgn="base"/>
            <a:endParaRPr lang="en-US" sz="1000" dirty="0"/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AFRICA</a:t>
            </a:r>
            <a:endParaRPr lang="en-US" sz="1000" b="1" dirty="0">
              <a:solidFill>
                <a:srgbClr val="FFFF00"/>
              </a:solidFill>
            </a:endParaRPr>
          </a:p>
          <a:p>
            <a:pPr fontAlgn="base"/>
            <a:r>
              <a:rPr lang="en-US" sz="1000" dirty="0"/>
              <a:t>Algeria</a:t>
            </a:r>
          </a:p>
          <a:p>
            <a:pPr fontAlgn="base"/>
            <a:r>
              <a:rPr lang="en-US" sz="1000" dirty="0"/>
              <a:t>Benin</a:t>
            </a:r>
          </a:p>
          <a:p>
            <a:pPr fontAlgn="base"/>
            <a:r>
              <a:rPr lang="en-US" sz="1000" dirty="0"/>
              <a:t>Burkina Faso</a:t>
            </a:r>
          </a:p>
          <a:p>
            <a:pPr fontAlgn="base"/>
            <a:r>
              <a:rPr lang="en-US" sz="1000" dirty="0"/>
              <a:t>Burundi</a:t>
            </a:r>
          </a:p>
          <a:p>
            <a:pPr fontAlgn="base"/>
            <a:r>
              <a:rPr lang="en-US" sz="1000" dirty="0"/>
              <a:t>Cameroon</a:t>
            </a:r>
          </a:p>
          <a:p>
            <a:pPr fontAlgn="base"/>
            <a:r>
              <a:rPr lang="en-US" sz="1000" dirty="0"/>
              <a:t>Central African Republic</a:t>
            </a:r>
          </a:p>
          <a:p>
            <a:pPr fontAlgn="base"/>
            <a:r>
              <a:rPr lang="en-US" sz="1000" dirty="0"/>
              <a:t>Chad, Comoros</a:t>
            </a:r>
          </a:p>
          <a:p>
            <a:pPr fontAlgn="base"/>
            <a:r>
              <a:rPr lang="en-US" sz="1000" dirty="0"/>
              <a:t>Congo, Ivory Coast</a:t>
            </a:r>
          </a:p>
          <a:p>
            <a:pPr fontAlgn="base"/>
            <a:r>
              <a:rPr lang="en-US" sz="1000" dirty="0"/>
              <a:t>Djibouti</a:t>
            </a:r>
          </a:p>
          <a:p>
            <a:pPr fontAlgn="base"/>
            <a:r>
              <a:rPr lang="en-US" sz="1000" dirty="0"/>
              <a:t>Egypt</a:t>
            </a:r>
          </a:p>
          <a:p>
            <a:pPr fontAlgn="base"/>
            <a:r>
              <a:rPr lang="en-US" sz="1000" dirty="0"/>
              <a:t>Equatorial Guinea</a:t>
            </a:r>
          </a:p>
          <a:p>
            <a:pPr fontAlgn="base"/>
            <a:r>
              <a:rPr lang="en-US" sz="1000" dirty="0"/>
              <a:t>Gabon</a:t>
            </a:r>
          </a:p>
          <a:p>
            <a:pPr fontAlgn="base"/>
            <a:r>
              <a:rPr lang="en-US" sz="1000" dirty="0"/>
              <a:t>Guinea</a:t>
            </a:r>
          </a:p>
          <a:p>
            <a:pPr fontAlgn="base"/>
            <a:r>
              <a:rPr lang="en-US" sz="1000" dirty="0"/>
              <a:t>Madagascar</a:t>
            </a:r>
          </a:p>
          <a:p>
            <a:pPr fontAlgn="base"/>
            <a:r>
              <a:rPr lang="en-US" sz="1000" dirty="0"/>
              <a:t>Mali</a:t>
            </a:r>
          </a:p>
          <a:p>
            <a:pPr fontAlgn="base"/>
            <a:r>
              <a:rPr lang="en-US" sz="1000" dirty="0"/>
              <a:t>Mauritania</a:t>
            </a:r>
          </a:p>
          <a:p>
            <a:pPr fontAlgn="base"/>
            <a:r>
              <a:rPr lang="en-US" sz="1000" dirty="0"/>
              <a:t>Mauritius</a:t>
            </a:r>
          </a:p>
          <a:p>
            <a:pPr fontAlgn="base"/>
            <a:r>
              <a:rPr lang="en-US" sz="1000" dirty="0"/>
              <a:t>Mayotte</a:t>
            </a:r>
          </a:p>
          <a:p>
            <a:pPr fontAlgn="base"/>
            <a:r>
              <a:rPr lang="en-US" sz="1000" dirty="0"/>
              <a:t>Morocco</a:t>
            </a:r>
          </a:p>
          <a:p>
            <a:pPr fontAlgn="base"/>
            <a:r>
              <a:rPr lang="en-US" sz="1000" dirty="0"/>
              <a:t>Niger</a:t>
            </a:r>
          </a:p>
          <a:p>
            <a:pPr fontAlgn="base"/>
            <a:r>
              <a:rPr lang="en-US" sz="1000" dirty="0"/>
              <a:t>Reunion Island</a:t>
            </a:r>
          </a:p>
          <a:p>
            <a:pPr fontAlgn="base"/>
            <a:r>
              <a:rPr lang="en-US" sz="1000" dirty="0"/>
              <a:t>Rwanda</a:t>
            </a:r>
          </a:p>
          <a:p>
            <a:pPr fontAlgn="base"/>
            <a:r>
              <a:rPr lang="en-US" sz="1000" dirty="0"/>
              <a:t>Senegal</a:t>
            </a:r>
          </a:p>
          <a:p>
            <a:pPr fontAlgn="base"/>
            <a:r>
              <a:rPr lang="en-US" sz="1000" dirty="0"/>
              <a:t>Seychelles</a:t>
            </a:r>
          </a:p>
          <a:p>
            <a:pPr fontAlgn="base"/>
            <a:r>
              <a:rPr lang="en-US" sz="1000" dirty="0"/>
              <a:t>Togo</a:t>
            </a:r>
          </a:p>
          <a:p>
            <a:pPr fontAlgn="base"/>
            <a:r>
              <a:rPr lang="en-US" sz="1000" dirty="0"/>
              <a:t>Tunisia</a:t>
            </a:r>
          </a:p>
          <a:p>
            <a:endParaRPr lang="fr-FR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1524000"/>
            <a:ext cx="1905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ASIA</a:t>
            </a:r>
          </a:p>
          <a:p>
            <a:pPr fontAlgn="base"/>
            <a:r>
              <a:rPr lang="en-US" sz="1000" dirty="0" smtClean="0"/>
              <a:t>Cambodia</a:t>
            </a:r>
          </a:p>
          <a:p>
            <a:pPr fontAlgn="base"/>
            <a:r>
              <a:rPr lang="en-US" sz="1000" dirty="0" smtClean="0"/>
              <a:t>Laos</a:t>
            </a:r>
          </a:p>
          <a:p>
            <a:pPr fontAlgn="base"/>
            <a:r>
              <a:rPr lang="en-US" sz="1000" dirty="0" smtClean="0"/>
              <a:t>Lebanon</a:t>
            </a:r>
          </a:p>
          <a:p>
            <a:pPr fontAlgn="base"/>
            <a:r>
              <a:rPr lang="en-US" sz="1000" dirty="0" smtClean="0"/>
              <a:t>Vietnam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CARIBBEAN ISLANDS</a:t>
            </a:r>
          </a:p>
          <a:p>
            <a:pPr fontAlgn="base"/>
            <a:r>
              <a:rPr lang="en-US" sz="1000" dirty="0" smtClean="0"/>
              <a:t>Haiti</a:t>
            </a:r>
          </a:p>
          <a:p>
            <a:pPr fontAlgn="base"/>
            <a:r>
              <a:rPr lang="en-US" sz="1000" dirty="0" smtClean="0"/>
              <a:t>Trinidad and Tobago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EUROPE</a:t>
            </a:r>
          </a:p>
          <a:p>
            <a:pPr fontAlgn="base"/>
            <a:r>
              <a:rPr lang="en-US" sz="1000" dirty="0" smtClean="0"/>
              <a:t>Andorra</a:t>
            </a:r>
          </a:p>
          <a:p>
            <a:pPr fontAlgn="base"/>
            <a:r>
              <a:rPr lang="en-US" sz="1000" dirty="0" smtClean="0"/>
              <a:t>Belgium</a:t>
            </a:r>
          </a:p>
          <a:p>
            <a:pPr fontAlgn="base"/>
            <a:r>
              <a:rPr lang="en-US" sz="1000" dirty="0" smtClean="0"/>
              <a:t>Greece</a:t>
            </a:r>
          </a:p>
          <a:p>
            <a:pPr fontAlgn="base"/>
            <a:r>
              <a:rPr lang="en-US" sz="1000" dirty="0" smtClean="0"/>
              <a:t>Guernsey</a:t>
            </a:r>
          </a:p>
          <a:p>
            <a:pPr fontAlgn="base"/>
            <a:r>
              <a:rPr lang="en-US" sz="1000" dirty="0" smtClean="0"/>
              <a:t>Vatican City</a:t>
            </a:r>
          </a:p>
          <a:p>
            <a:pPr fontAlgn="base"/>
            <a:r>
              <a:rPr lang="en-US" sz="1000" dirty="0" smtClean="0"/>
              <a:t>Italy</a:t>
            </a:r>
          </a:p>
          <a:p>
            <a:pPr fontAlgn="base"/>
            <a:r>
              <a:rPr lang="en-US" sz="1000" dirty="0" smtClean="0"/>
              <a:t>Jersey</a:t>
            </a:r>
          </a:p>
          <a:p>
            <a:pPr fontAlgn="base"/>
            <a:r>
              <a:rPr lang="en-US" sz="1000" dirty="0" smtClean="0"/>
              <a:t>Luxembourg</a:t>
            </a:r>
          </a:p>
          <a:p>
            <a:pPr fontAlgn="base"/>
            <a:r>
              <a:rPr lang="en-US" sz="1000" dirty="0" smtClean="0"/>
              <a:t>Monaco</a:t>
            </a:r>
          </a:p>
          <a:p>
            <a:pPr fontAlgn="base"/>
            <a:r>
              <a:rPr lang="en-US" sz="1000" dirty="0" smtClean="0"/>
              <a:t>Switzerland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NORTH AMERICA</a:t>
            </a:r>
          </a:p>
          <a:p>
            <a:pPr fontAlgn="base"/>
            <a:r>
              <a:rPr lang="en-US" sz="1000" dirty="0" smtClean="0"/>
              <a:t>Canada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PACIFIC ISLANDS</a:t>
            </a:r>
          </a:p>
          <a:p>
            <a:pPr fontAlgn="base"/>
            <a:r>
              <a:rPr lang="en-US" sz="1000" dirty="0" smtClean="0"/>
              <a:t>French Polynesia</a:t>
            </a:r>
          </a:p>
          <a:p>
            <a:pPr fontAlgn="base"/>
            <a:r>
              <a:rPr lang="en-US" sz="1000" dirty="0" smtClean="0"/>
              <a:t>New Caledonia</a:t>
            </a:r>
          </a:p>
          <a:p>
            <a:pPr fontAlgn="base"/>
            <a:r>
              <a:rPr lang="en-US" sz="1000" dirty="0" smtClean="0"/>
              <a:t>Vanuatu</a:t>
            </a:r>
          </a:p>
          <a:p>
            <a:pPr fontAlgn="base"/>
            <a:r>
              <a:rPr lang="en-US" sz="1000" dirty="0" smtClean="0"/>
              <a:t>Wallis and Futuna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SOUTH AMERICA</a:t>
            </a:r>
          </a:p>
          <a:p>
            <a:pPr fontAlgn="base"/>
            <a:r>
              <a:rPr lang="en-US" sz="1000" dirty="0" smtClean="0"/>
              <a:t>Argentina</a:t>
            </a:r>
          </a:p>
          <a:p>
            <a:pPr fontAlgn="base"/>
            <a:r>
              <a:rPr lang="en-US" sz="1000" dirty="0" smtClean="0"/>
              <a:t>Brazil</a:t>
            </a:r>
          </a:p>
          <a:p>
            <a:endParaRPr lang="fr-FR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3048000"/>
            <a:ext cx="2057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NORTH AMERICA</a:t>
            </a:r>
          </a:p>
          <a:p>
            <a:pPr fontAlgn="base"/>
            <a:r>
              <a:rPr lang="en-US" sz="1000" dirty="0" smtClean="0"/>
              <a:t>Saint Pierre &amp; Miquelon</a:t>
            </a:r>
          </a:p>
          <a:p>
            <a:pPr fontAlgn="base"/>
            <a:r>
              <a:rPr lang="en-US" sz="1000" b="1" dirty="0" smtClean="0">
                <a:solidFill>
                  <a:srgbClr val="FFFF00"/>
                </a:solidFill>
              </a:rPr>
              <a:t>SOUTH AMERICA</a:t>
            </a:r>
          </a:p>
          <a:p>
            <a:pPr fontAlgn="base"/>
            <a:r>
              <a:rPr lang="en-US" sz="1000" dirty="0" smtClean="0"/>
              <a:t>French Guiana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AUTEURS FRANCOPHONES</a:t>
            </a:r>
            <a:endParaRPr lang="fr-FR" dirty="0"/>
          </a:p>
        </p:txBody>
      </p:sp>
      <p:pic>
        <p:nvPicPr>
          <p:cNvPr id="4" name="Content Placeholder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3387859" cy="2133600"/>
          </a:xfrm>
        </p:spPr>
      </p:pic>
      <p:sp>
        <p:nvSpPr>
          <p:cNvPr id="5" name="TextBox 4"/>
          <p:cNvSpPr txBox="1"/>
          <p:nvPr/>
        </p:nvSpPr>
        <p:spPr>
          <a:xfrm>
            <a:off x="4038600" y="1447800"/>
            <a:ext cx="4572000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Il  interroge questions of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Immigration</a:t>
            </a:r>
          </a:p>
          <a:p>
            <a:pPr>
              <a:buFont typeface="Arial" pitchFamily="34" charset="0"/>
              <a:buChar char="•"/>
            </a:pPr>
            <a:r>
              <a:rPr lang="fr-FR" dirty="0" err="1" smtClean="0"/>
              <a:t>Transnationalisme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Identité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Post colonialisme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Exil</a:t>
            </a:r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810000"/>
            <a:ext cx="54864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dirty="0" smtClean="0"/>
              <a:t>Aime Césaire – Martinique</a:t>
            </a:r>
          </a:p>
          <a:p>
            <a:pPr>
              <a:buFont typeface="Wingdings" pitchFamily="2" charset="2"/>
              <a:buChar char="ü"/>
            </a:pPr>
            <a:r>
              <a:rPr lang="fr-FR" dirty="0" err="1" smtClean="0"/>
              <a:t>Assia</a:t>
            </a:r>
            <a:r>
              <a:rPr lang="fr-FR" dirty="0" smtClean="0"/>
              <a:t> </a:t>
            </a:r>
            <a:r>
              <a:rPr lang="fr-FR" dirty="0" err="1" smtClean="0"/>
              <a:t>Djebar</a:t>
            </a:r>
            <a:r>
              <a:rPr lang="fr-FR" dirty="0" smtClean="0"/>
              <a:t> – Algérie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Tahar ben </a:t>
            </a:r>
            <a:r>
              <a:rPr lang="fr-FR" dirty="0" err="1" smtClean="0"/>
              <a:t>Jelloun</a:t>
            </a:r>
            <a:r>
              <a:rPr lang="fr-FR" dirty="0" smtClean="0"/>
              <a:t> – </a:t>
            </a:r>
            <a:r>
              <a:rPr lang="fr-FR" dirty="0" err="1" smtClean="0"/>
              <a:t>Morocco</a:t>
            </a:r>
            <a:endParaRPr lang="fr-FR" dirty="0" smtClean="0"/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Maryse Condé – Guadeloupe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Gabrielle Roy – Canada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Anne Hebert – Québec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MALIKA MOKEDDEM - </a:t>
            </a:r>
            <a:r>
              <a:rPr lang="fr-FR" dirty="0" smtClean="0"/>
              <a:t>Algérie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MALIKA MOKEDDEM</a:t>
            </a:r>
            <a:endParaRPr lang="fr-FR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7800"/>
            <a:ext cx="2876550" cy="243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0" y="1600200"/>
            <a:ext cx="4572000" cy="369331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dirty="0"/>
              <a:t>née le 5 octobre 1949 à </a:t>
            </a:r>
            <a:r>
              <a:rPr lang="fr-FR" dirty="0" err="1" smtClean="0"/>
              <a:t>Kènadsa</a:t>
            </a: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Elle </a:t>
            </a:r>
            <a:r>
              <a:rPr lang="fr-FR" dirty="0"/>
              <a:t>a fait ses études de médecine à </a:t>
            </a:r>
            <a:r>
              <a:rPr lang="fr-FR" dirty="0" smtClean="0"/>
              <a:t>Paris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Après avoir épousé  un Français, elle s’installe à Montpellier en </a:t>
            </a:r>
            <a:r>
              <a:rPr lang="fr-FR" dirty="0" smtClean="0"/>
              <a:t>1979.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Elle </a:t>
            </a:r>
            <a:r>
              <a:rPr lang="fr-FR" dirty="0"/>
              <a:t>y exerce la profession de néphrologue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En 1985, </a:t>
            </a:r>
            <a:r>
              <a:rPr lang="fr-FR" dirty="0" smtClean="0"/>
              <a:t>Elle </a:t>
            </a:r>
            <a:r>
              <a:rPr lang="fr-FR" dirty="0"/>
              <a:t>arrête l’exercice de sa profession pour se consacrer à la </a:t>
            </a:r>
            <a:r>
              <a:rPr lang="fr-FR" dirty="0" smtClean="0"/>
              <a:t>littérature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Elle est une des premières filles </a:t>
            </a:r>
            <a:r>
              <a:rPr lang="fr-FR" dirty="0" smtClean="0"/>
              <a:t>à </a:t>
            </a:r>
            <a:r>
              <a:rPr lang="fr-FR" dirty="0"/>
              <a:t>poursuivre des études parmi les algériennes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 ŒUVRES CELEBRES</a:t>
            </a:r>
            <a:endParaRPr lang="fr-FR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33400" y="1600200"/>
            <a:ext cx="8001000" cy="353943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571500" algn="l"/>
              </a:tabLst>
            </a:pPr>
            <a:r>
              <a:rPr kumimoji="0" lang="fr-FR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parajita" pitchFamily="34" charset="0"/>
                <a:ea typeface="Times New Roman" pitchFamily="18" charset="0"/>
                <a:cs typeface="Aparajita" pitchFamily="34" charset="0"/>
              </a:rPr>
              <a:t>SES ŒUVRES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sont principalement les suivants 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Siècle Des Sauterelles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 Ramsay, 1992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lang="fr-FR" sz="2800" i="1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L’</a:t>
            </a:r>
            <a:r>
              <a:rPr lang="fr-FR" sz="2800" i="1" dirty="0" smtClean="0">
                <a:solidFill>
                  <a:schemeClr val="tx1"/>
                </a:solidFill>
                <a:latin typeface="Andalus" pitchFamily="18" charset="-78"/>
                <a:ea typeface="Times New Roman" pitchFamily="18" charset="0"/>
                <a:cs typeface="Andalus" pitchFamily="18" charset="-78"/>
              </a:rPr>
              <a:t>interdite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 Grasset, 1993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Des R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ê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ves Et Des Assassins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 Grasset, 1995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Les Hommes Qui Marchent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 Ramsay, 1990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La Nuit De La L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zarde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 Grasset, 1998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N’</a:t>
            </a:r>
            <a:r>
              <a:rPr kumimoji="0" lang="fr-FR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Zid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.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Paris : Grasset, 2001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571500" algn="l"/>
              </a:tabLst>
            </a:pP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La Transe Des Insoumis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Paris : Grasset, 2003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0" name="Picture 1" descr="C:\Users\Sister\Desktop\Les_hommes_qui_march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105399"/>
            <a:ext cx="1828801" cy="175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50292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>
                <a:latin typeface="Aharoni" pitchFamily="2" charset="-79"/>
                <a:cs typeface="Aharoni" pitchFamily="2" charset="-79"/>
              </a:rPr>
              <a:t>Malika </a:t>
            </a:r>
            <a:r>
              <a:rPr lang="fr-FR" dirty="0" err="1">
                <a:latin typeface="Aharoni" pitchFamily="2" charset="-79"/>
                <a:cs typeface="Aharoni" pitchFamily="2" charset="-79"/>
              </a:rPr>
              <a:t>Mokeddem</a:t>
            </a:r>
            <a:r>
              <a:rPr lang="fr-FR" dirty="0">
                <a:latin typeface="Aharoni" pitchFamily="2" charset="-79"/>
                <a:cs typeface="Aharoni" pitchFamily="2" charset="-79"/>
              </a:rPr>
              <a:t>, avec un incident concret dans sa </a:t>
            </a:r>
            <a:r>
              <a:rPr lang="fr-FR" dirty="0" smtClean="0">
                <a:latin typeface="Aharoni" pitchFamily="2" charset="-79"/>
                <a:cs typeface="Aharoni" pitchFamily="2" charset="-79"/>
              </a:rPr>
              <a:t>vie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676400"/>
            <a:ext cx="5486400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Elle a </a:t>
            </a:r>
            <a:r>
              <a:rPr lang="fr-FR" dirty="0"/>
              <a:t>compris très vite qu’être femme se révélait être un handicap.  A la question « </a:t>
            </a:r>
            <a:r>
              <a:rPr lang="fr-FR" i="1" dirty="0">
                <a:solidFill>
                  <a:srgbClr val="FFFF00"/>
                </a:solidFill>
              </a:rPr>
              <a:t>Combien d’enfants avez-vous </a:t>
            </a:r>
            <a:r>
              <a:rPr lang="fr-FR" i="1" dirty="0"/>
              <a:t>?</a:t>
            </a:r>
            <a:r>
              <a:rPr lang="fr-FR" dirty="0"/>
              <a:t> » ses parents répondaient toujours : </a:t>
            </a:r>
            <a:r>
              <a:rPr lang="fr-FR" i="1" dirty="0"/>
              <a:t>«</a:t>
            </a:r>
            <a:r>
              <a:rPr lang="fr-FR" dirty="0"/>
              <a:t> </a:t>
            </a:r>
            <a:r>
              <a:rPr lang="fr-FR" i="1" dirty="0">
                <a:solidFill>
                  <a:srgbClr val="FF0000"/>
                </a:solidFill>
              </a:rPr>
              <a:t>3 enfants seulement et 6 filles.  Qu’Allah éloigne le malheur de toi</a:t>
            </a:r>
            <a:r>
              <a:rPr lang="fr-FR" i="1" dirty="0"/>
              <a:t> ! </a:t>
            </a:r>
            <a:r>
              <a:rPr lang="fr-FR" i="1" dirty="0" smtClean="0"/>
              <a:t>»</a:t>
            </a:r>
          </a:p>
          <a:p>
            <a:endParaRPr lang="en-US" dirty="0"/>
          </a:p>
          <a:p>
            <a:r>
              <a:rPr lang="fr-FR" dirty="0"/>
              <a:t>Ces mots de ses parents qui soustraient même le droit d’exister, a poussé Malika vers l’écriture féminine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/>
              <a:t>Malika </a:t>
            </a:r>
            <a:r>
              <a:rPr lang="fr-FR" dirty="0" err="1"/>
              <a:t>Mokeddem</a:t>
            </a:r>
            <a:r>
              <a:rPr lang="fr-FR" dirty="0"/>
              <a:t> évoque donc naturellement la situation de femmes dans son </a:t>
            </a:r>
            <a:r>
              <a:rPr lang="fr-FR" dirty="0" smtClean="0"/>
              <a:t>pays</a:t>
            </a:r>
          </a:p>
          <a:p>
            <a:endParaRPr lang="fr-FR" dirty="0"/>
          </a:p>
          <a:p>
            <a:r>
              <a:rPr lang="fr-FR" dirty="0"/>
              <a:t>Je cite de ce roman «  </a:t>
            </a:r>
            <a:r>
              <a:rPr lang="fr-FR" i="1" dirty="0"/>
              <a:t>le livre a été mon premier espace inviolable</a:t>
            </a:r>
            <a:r>
              <a:rPr lang="fr-FR" dirty="0"/>
              <a:t> »</a:t>
            </a:r>
            <a:endParaRPr lang="en-US" dirty="0"/>
          </a:p>
          <a:p>
            <a:endParaRPr lang="fr-FR" dirty="0"/>
          </a:p>
        </p:txBody>
      </p:sp>
      <p:pic>
        <p:nvPicPr>
          <p:cNvPr id="4" name="Picture 3" descr="220px-Fragonard,_The_Rea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143000"/>
            <a:ext cx="1752600" cy="5029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227</TotalTime>
  <Words>485</Words>
  <Application>Microsoft Office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L’IDENTITE DE FEMMES DANSLA LITTERATURE FRANCOPHONE</vt:lpstr>
      <vt:lpstr>LITTERATURE</vt:lpstr>
      <vt:lpstr>FRANCOPHILE</vt:lpstr>
      <vt:lpstr>FRANCOPHONE</vt:lpstr>
      <vt:lpstr>Slide 5</vt:lpstr>
      <vt:lpstr>LES AUTEURS FRANCOPHONES</vt:lpstr>
      <vt:lpstr>MALIKA MOKEDDEM</vt:lpstr>
      <vt:lpstr>SES ŒUVRES CELEBRES</vt:lpstr>
      <vt:lpstr>Slide 9</vt:lpstr>
      <vt:lpstr>LE FÉMINISME   MUSULMAN </vt:lpstr>
      <vt:lpstr>CONCLUSION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L’IDENTITE DE FEMMES DANS LA LITTERATURE FRANCOPHONE</dc:title>
  <dc:creator>adminsjc</dc:creator>
  <cp:lastModifiedBy>adminsjc</cp:lastModifiedBy>
  <cp:revision>27</cp:revision>
  <dcterms:created xsi:type="dcterms:W3CDTF">2019-12-02T08:42:18Z</dcterms:created>
  <dcterms:modified xsi:type="dcterms:W3CDTF">2019-12-02T12:29:49Z</dcterms:modified>
</cp:coreProperties>
</file>